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333" r:id="rId47"/>
    <p:sldId id="334" r:id="rId48"/>
    <p:sldId id="33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85174"/>
  </p:normalViewPr>
  <p:slideViewPr>
    <p:cSldViewPr snapToGrid="0" snapToObjects="1">
      <p:cViewPr varScale="1">
        <p:scale>
          <a:sx n="74" d="100"/>
          <a:sy n="74" d="100"/>
        </p:scale>
        <p:origin x="125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smtClean="0">
                <a:solidFill>
                  <a:schemeClr val="bg2"/>
                </a:solidFill>
                <a:latin typeface="Abadi"/>
                <a:ea typeface="SF Pro" pitchFamily="2" charset="0"/>
                <a:cs typeface="SF Pro" pitchFamily="2" charset="0"/>
              </a:rPr>
              <a:t>Karunasagar</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a:t>
            </a:r>
            <a:r>
              <a:rPr lang="en-US" dirty="0" smtClean="0">
                <a:solidFill>
                  <a:schemeClr val="bg2"/>
                </a:solidFill>
                <a:latin typeface="Abadi" panose="020B0604020104020204" pitchFamily="34" charset="0"/>
                <a:ea typeface="SF Pro" pitchFamily="2" charset="0"/>
                <a:cs typeface="SF Pro" pitchFamily="2" charset="0"/>
              </a:rPr>
              <a:t>07-05-2023</a:t>
            </a:r>
            <a:r>
              <a:rPr lang="en-US" dirty="0" smtClean="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11244"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206146" y="18256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4727"/>
            <a:ext cx="5100854" cy="518506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820040" y="3581072"/>
            <a:ext cx="5000794" cy="2757382"/>
          </a:xfrm>
          <a:prstGeom prst="rect">
            <a:avLst/>
          </a:prstGeom>
        </p:spPr>
      </p:pic>
      <p:pic>
        <p:nvPicPr>
          <p:cNvPr id="8" name="Picture 7">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119966" y="1454727"/>
            <a:ext cx="5189612" cy="457084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9287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189529" y="2852197"/>
            <a:ext cx="9915851" cy="34446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17061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CA" sz="2200" dirty="0" smtClean="0">
                <a:solidFill>
                  <a:schemeClr val="accent3">
                    <a:lumMod val="25000"/>
                  </a:schemeClr>
                </a:solidFill>
                <a:latin typeface="Abadi" panose="020B0604020104020204" pitchFamily="34" charset="0"/>
              </a:rPr>
              <a:t>catter </a:t>
            </a:r>
            <a:r>
              <a:rPr lang="en-CA" sz="2200" dirty="0">
                <a:solidFill>
                  <a:schemeClr val="accent3">
                    <a:lumMod val="25000"/>
                  </a:schemeClr>
                </a:solidFill>
                <a:latin typeface="Abadi" panose="020B0604020104020204" pitchFamily="34" charset="0"/>
              </a:rPr>
              <a:t>plot of Payload vs. Launch </a:t>
            </a:r>
            <a:r>
              <a:rPr lang="en-CA" sz="2200" dirty="0" smtClean="0">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808393" y="1457324"/>
            <a:ext cx="6877050" cy="1971675"/>
          </a:xfrm>
          <a:prstGeom prst="rect">
            <a:avLst/>
          </a:prstGeom>
        </p:spPr>
      </p:pic>
      <p:pic>
        <p:nvPicPr>
          <p:cNvPr id="7" name="Picture 6">
            <a:extLst>
              <a:ext uri="{FF2B5EF4-FFF2-40B4-BE49-F238E27FC236}">
                <a16:creationId xmlns:a16="http://schemas.microsoft.com/office/drawing/2014/main" id="{5249FA24-F878-44BC-852B-8E69CCAEC695}"/>
              </a:ext>
            </a:extLst>
          </p:cNvPr>
          <p:cNvPicPr>
            <a:picLocks noChangeAspect="1"/>
          </p:cNvPicPr>
          <p:nvPr/>
        </p:nvPicPr>
        <p:blipFill>
          <a:blip r:embed="rId4"/>
          <a:stretch>
            <a:fillRect/>
          </a:stretch>
        </p:blipFill>
        <p:spPr>
          <a:xfrm>
            <a:off x="770011" y="3819637"/>
            <a:ext cx="10687961"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4705052" y="2166567"/>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1023671" cy="13800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060262" y="3379326"/>
            <a:ext cx="10388071" cy="26462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982107" cy="10079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003765" y="2987269"/>
            <a:ext cx="10606890" cy="30383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4981701" y="1887490"/>
            <a:ext cx="6303910" cy="39938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56617"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226627" y="1789424"/>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958412" y="2972953"/>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calculated </a:t>
            </a:r>
            <a:r>
              <a:rPr lang="en-US" sz="2200" dirty="0">
                <a:solidFill>
                  <a:schemeClr val="accent3">
                    <a:lumMod val="25000"/>
                  </a:schemeClr>
                </a:solidFill>
                <a:latin typeface="Abadi" panose="020B0604020104020204" pitchFamily="34" charset="0"/>
              </a:rPr>
              <a:t>the total payload carried by boosters from NASA as 45596 using the query </a:t>
            </a:r>
            <a:r>
              <a:rPr lang="en-US" sz="2200" dirty="0" smtClean="0">
                <a:solidFill>
                  <a:schemeClr val="accent3">
                    <a:lumMod val="25000"/>
                  </a:schemeClr>
                </a:solidFill>
                <a:latin typeface="Abadi" panose="020B0604020104020204" pitchFamily="34" charset="0"/>
              </a:rPr>
              <a:t>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975202" y="2600655"/>
            <a:ext cx="9644308" cy="38265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1829884" y="2885373"/>
            <a:ext cx="7428416" cy="2985122"/>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9887"/>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a:t>
            </a:r>
            <a:r>
              <a:rPr lang="en-US" sz="2400" dirty="0" smtClean="0">
                <a:latin typeface="Abadi" panose="020B0604020104020204" pitchFamily="34" charset="0"/>
              </a:rPr>
              <a:t>2015</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1015902" y="2568394"/>
            <a:ext cx="9312661" cy="345717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4879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359302" y="1825625"/>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2382"/>
            <a:ext cx="8922852" cy="518506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89026" cy="4351338"/>
          </a:xfrm>
          <a:prstGeom prst="rect">
            <a:avLst/>
          </a:prstGeom>
        </p:spPr>
        <p:txBody>
          <a:bodyPr>
            <a:normAutofit/>
          </a:bodyPr>
          <a:lstStyle/>
          <a:p>
            <a:pPr>
              <a:spcBef>
                <a:spcPts val="1400"/>
              </a:spcBef>
            </a:pPr>
            <a:r>
              <a:rPr lang="en-US" sz="2400">
                <a:latin typeface="Abadi" panose="020B0604020104020204" pitchFamily="34" charset="0"/>
              </a:rPr>
              <a:t>We used wildcard like ‘%’ to filter for </a:t>
            </a:r>
            <a:r>
              <a:rPr lang="en-US" sz="2400" b="1">
                <a:latin typeface="Abadi" panose="020B0604020104020204" pitchFamily="34" charset="0"/>
              </a:rPr>
              <a:t>WHERE</a:t>
            </a:r>
            <a:r>
              <a:rPr lang="en-US" sz="2400">
                <a:latin typeface="Abadi" panose="020B0604020104020204" pitchFamily="34" charset="0"/>
              </a:rPr>
              <a:t> MissionOutcome was a success or a failure. </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5380745" y="1684613"/>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22772"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302831" y="1825625"/>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3759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4218972" y="1722727"/>
            <a:ext cx="7239000" cy="33376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0854"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652484" y="172979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1983092" y="1825625"/>
            <a:ext cx="731935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69938"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3"/>
          <a:stretch>
            <a:fillRect/>
          </a:stretch>
        </p:blipFill>
        <p:spPr>
          <a:xfrm>
            <a:off x="770011" y="1390465"/>
            <a:ext cx="10802562" cy="463510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5799" y="1517073"/>
            <a:ext cx="10505209" cy="4759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0" lvl="1" indent="0">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         Space </a:t>
            </a:r>
            <a:r>
              <a:rPr lang="en-US" sz="1800" dirty="0">
                <a:solidFill>
                  <a:schemeClr val="accent3">
                    <a:lumMod val="25000"/>
                  </a:schemeClr>
                </a:solidFill>
                <a:latin typeface="Abadi" panose="020B0604020104020204" pitchFamily="34" charset="0"/>
              </a:rPr>
              <a:t>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2200" dirty="0" smtClean="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1478864"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299659"/>
            <a:ext cx="10687961" cy="109272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770011" y="16198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4789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2692637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4116095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 </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B</a:t>
            </a:r>
            <a:r>
              <a:rPr lang="en-US" sz="7600" dirty="0" smtClean="0">
                <a:solidFill>
                  <a:schemeClr val="bg2">
                    <a:lumMod val="50000"/>
                  </a:schemeClr>
                </a:solidFill>
                <a:latin typeface="Abadi"/>
              </a:rPr>
              <a:t>uilding, testing, </a:t>
            </a:r>
            <a:r>
              <a:rPr lang="en-US" sz="7600" dirty="0">
                <a:solidFill>
                  <a:schemeClr val="bg2">
                    <a:lumMod val="50000"/>
                  </a:schemeClr>
                </a:solidFill>
                <a:latin typeface="Abadi"/>
              </a:rPr>
              <a:t>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5914193" y="1792288"/>
            <a:ext cx="5457069"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smtClean="0">
                <a:solidFill>
                  <a:schemeClr val="accent3">
                    <a:lumMod val="25000"/>
                  </a:schemeClr>
                </a:solidFill>
                <a:latin typeface="Abadi"/>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a:r>
            <a:br>
              <a:rPr lang="en-US" sz="2200" dirty="0" smtClean="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TotalTime>
  <Words>1560</Words>
  <Application>Microsoft Office PowerPoint</Application>
  <PresentationFormat>Widescreen</PresentationFormat>
  <Paragraphs>196</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204</cp:revision>
  <dcterms:created xsi:type="dcterms:W3CDTF">2021-04-29T18:58:34Z</dcterms:created>
  <dcterms:modified xsi:type="dcterms:W3CDTF">2023-05-07T17:55:18Z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